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301" r:id="rId2"/>
    <p:sldId id="302" r:id="rId3"/>
    <p:sldId id="263" r:id="rId4"/>
    <p:sldId id="260" r:id="rId5"/>
    <p:sldId id="281" r:id="rId6"/>
    <p:sldId id="265" r:id="rId7"/>
    <p:sldId id="285" r:id="rId8"/>
    <p:sldId id="286" r:id="rId9"/>
    <p:sldId id="287" r:id="rId10"/>
    <p:sldId id="288" r:id="rId11"/>
    <p:sldId id="264" r:id="rId12"/>
    <p:sldId id="277" r:id="rId13"/>
    <p:sldId id="284" r:id="rId14"/>
    <p:sldId id="30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48C52-EEF1-44AE-92B7-85A3510504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4D133FD-2F73-44F1-8639-F108DDEDB508}" type="pres">
      <dgm:prSet presAssocID="{75848C52-EEF1-44AE-92B7-85A3510504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6CE77-D3D0-4545-9DAD-43F190686943}" type="presOf" srcId="{75848C52-EEF1-44AE-92B7-85A351050442}" destId="{74D133FD-2F73-44F1-8639-F108DDEDB50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B099F-0011-4A25-B6C3-5FDBFA41132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3C6697-CC2A-46B6-B5A4-A70C7729839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Базовые концепции финансового менеджмента</a:t>
          </a:r>
        </a:p>
      </dgm:t>
    </dgm:pt>
    <dgm:pt modelId="{FE03EE7D-112A-4C27-A284-7BA7B895C615}" type="parTrans" cxnId="{0713672C-E8E7-496B-912D-6D3FCB87D65C}">
      <dgm:prSet/>
      <dgm:spPr/>
      <dgm:t>
        <a:bodyPr/>
        <a:lstStyle/>
        <a:p>
          <a:endParaRPr lang="ru-RU"/>
        </a:p>
      </dgm:t>
    </dgm:pt>
    <dgm:pt modelId="{49D0118A-7935-4DAE-AD93-7AF43DF5C6EF}" type="sibTrans" cxnId="{0713672C-E8E7-496B-912D-6D3FCB87D65C}">
      <dgm:prSet/>
      <dgm:spPr/>
      <dgm:t>
        <a:bodyPr/>
        <a:lstStyle/>
        <a:p>
          <a:endParaRPr lang="ru-RU"/>
        </a:p>
      </dgm:t>
    </dgm:pt>
    <dgm:pt modelId="{BA8A302D-45F9-4E7F-AC21-380E1CA09EE6}">
      <dgm:prSet/>
      <dgm:spPr/>
      <dgm:t>
        <a:bodyPr/>
        <a:lstStyle/>
        <a:p>
          <a:r>
            <a:rPr lang="ru-RU" dirty="0"/>
            <a:t>1. Концепция денежного потока </a:t>
          </a:r>
        </a:p>
      </dgm:t>
    </dgm:pt>
    <dgm:pt modelId="{7F489308-B114-46FE-8988-EAFD75620220}" type="parTrans" cxnId="{1D5A85F5-E0C9-41A5-9F90-F9AA7AB22B5A}">
      <dgm:prSet/>
      <dgm:spPr/>
      <dgm:t>
        <a:bodyPr/>
        <a:lstStyle/>
        <a:p>
          <a:endParaRPr lang="ru-RU"/>
        </a:p>
      </dgm:t>
    </dgm:pt>
    <dgm:pt modelId="{8A40EAA8-5C92-449B-B83B-6408BC39C29E}" type="sibTrans" cxnId="{1D5A85F5-E0C9-41A5-9F90-F9AA7AB22B5A}">
      <dgm:prSet/>
      <dgm:spPr/>
      <dgm:t>
        <a:bodyPr/>
        <a:lstStyle/>
        <a:p>
          <a:endParaRPr lang="ru-RU"/>
        </a:p>
      </dgm:t>
    </dgm:pt>
    <dgm:pt modelId="{DBB5C4B9-EA5B-43ED-ABCB-942DA11B712A}">
      <dgm:prSet/>
      <dgm:spPr/>
      <dgm:t>
        <a:bodyPr/>
        <a:lstStyle/>
        <a:p>
          <a:r>
            <a:rPr lang="ru-RU"/>
            <a:t>5.Концепция эффективности рынка капитала.</a:t>
          </a:r>
        </a:p>
      </dgm:t>
    </dgm:pt>
    <dgm:pt modelId="{36657A94-F1AC-40E9-9869-8EB17A61B29A}" type="parTrans" cxnId="{25FE6893-C42A-4DDC-B6F7-23BCF708EC04}">
      <dgm:prSet/>
      <dgm:spPr/>
      <dgm:t>
        <a:bodyPr/>
        <a:lstStyle/>
        <a:p>
          <a:endParaRPr lang="ru-RU"/>
        </a:p>
      </dgm:t>
    </dgm:pt>
    <dgm:pt modelId="{92F9DA7D-440A-4D47-9B77-CB2B4AF2E0D7}" type="sibTrans" cxnId="{25FE6893-C42A-4DDC-B6F7-23BCF708EC04}">
      <dgm:prSet/>
      <dgm:spPr/>
      <dgm:t>
        <a:bodyPr/>
        <a:lstStyle/>
        <a:p>
          <a:endParaRPr lang="ru-RU"/>
        </a:p>
      </dgm:t>
    </dgm:pt>
    <dgm:pt modelId="{BFD95682-8BA9-4DE1-A755-3E117C2F0B8B}">
      <dgm:prSet/>
      <dgm:spPr/>
      <dgm:t>
        <a:bodyPr/>
        <a:lstStyle/>
        <a:p>
          <a:r>
            <a:rPr lang="ru-RU" dirty="0"/>
            <a:t>2.Концепция компромисса между риском и доходностью</a:t>
          </a:r>
        </a:p>
      </dgm:t>
    </dgm:pt>
    <dgm:pt modelId="{7B7B6DA7-CA92-4DA3-813A-42EEC7BEF20F}" type="parTrans" cxnId="{0D8D4FA2-849A-4A73-A575-DB610405E4BD}">
      <dgm:prSet/>
      <dgm:spPr/>
      <dgm:t>
        <a:bodyPr/>
        <a:lstStyle/>
        <a:p>
          <a:endParaRPr lang="ru-RU"/>
        </a:p>
      </dgm:t>
    </dgm:pt>
    <dgm:pt modelId="{82B6FF5E-1461-4BAD-8221-E9843C69C759}" type="sibTrans" cxnId="{0D8D4FA2-849A-4A73-A575-DB610405E4BD}">
      <dgm:prSet/>
      <dgm:spPr/>
      <dgm:t>
        <a:bodyPr/>
        <a:lstStyle/>
        <a:p>
          <a:endParaRPr lang="ru-RU"/>
        </a:p>
      </dgm:t>
    </dgm:pt>
    <dgm:pt modelId="{9372D7B1-5FC0-4E4C-AD13-49FE330BE881}">
      <dgm:prSet/>
      <dgm:spPr/>
      <dgm:t>
        <a:bodyPr/>
        <a:lstStyle/>
        <a:p>
          <a:r>
            <a:rPr lang="ru-RU"/>
            <a:t>6. Концепция ассиметричной информации</a:t>
          </a:r>
        </a:p>
      </dgm:t>
    </dgm:pt>
    <dgm:pt modelId="{6BCF36FE-4EE1-4D26-A8B7-B964A7160FB9}" type="parTrans" cxnId="{01DE0588-7C2A-482A-9661-49352D2AEE09}">
      <dgm:prSet/>
      <dgm:spPr/>
      <dgm:t>
        <a:bodyPr/>
        <a:lstStyle/>
        <a:p>
          <a:endParaRPr lang="ru-RU"/>
        </a:p>
      </dgm:t>
    </dgm:pt>
    <dgm:pt modelId="{EF40BAA5-ABF5-4EFE-B025-9F073B0285F3}" type="sibTrans" cxnId="{01DE0588-7C2A-482A-9661-49352D2AEE09}">
      <dgm:prSet/>
      <dgm:spPr/>
      <dgm:t>
        <a:bodyPr/>
        <a:lstStyle/>
        <a:p>
          <a:endParaRPr lang="ru-RU"/>
        </a:p>
      </dgm:t>
    </dgm:pt>
    <dgm:pt modelId="{1AAF7B47-D7F3-4131-9B41-26C9CFB21293}">
      <dgm:prSet/>
      <dgm:spPr/>
      <dgm:t>
        <a:bodyPr/>
        <a:lstStyle/>
        <a:p>
          <a:r>
            <a:rPr lang="ru-RU" dirty="0"/>
            <a:t>3. Концепция временной ценности денежных средств</a:t>
          </a:r>
        </a:p>
      </dgm:t>
    </dgm:pt>
    <dgm:pt modelId="{8E6B6AA8-640D-4595-BBE3-FBF31D945B1A}" type="parTrans" cxnId="{16D7A662-2BD4-4EC0-BCE6-6183810A9086}">
      <dgm:prSet/>
      <dgm:spPr/>
      <dgm:t>
        <a:bodyPr/>
        <a:lstStyle/>
        <a:p>
          <a:endParaRPr lang="ru-RU"/>
        </a:p>
      </dgm:t>
    </dgm:pt>
    <dgm:pt modelId="{E64F2A2C-78BD-4967-B877-B9EC2698EF29}" type="sibTrans" cxnId="{16D7A662-2BD4-4EC0-BCE6-6183810A9086}">
      <dgm:prSet/>
      <dgm:spPr/>
      <dgm:t>
        <a:bodyPr/>
        <a:lstStyle/>
        <a:p>
          <a:endParaRPr lang="ru-RU"/>
        </a:p>
      </dgm:t>
    </dgm:pt>
    <dgm:pt modelId="{9BEA9093-DC25-4019-A04F-67A175A457C8}">
      <dgm:prSet/>
      <dgm:spPr/>
      <dgm:t>
        <a:bodyPr/>
        <a:lstStyle/>
        <a:p>
          <a:r>
            <a:rPr lang="ru-RU"/>
            <a:t>7. Концепция агентских отношений</a:t>
          </a:r>
        </a:p>
      </dgm:t>
    </dgm:pt>
    <dgm:pt modelId="{6AABBFEC-E102-4DCF-AB32-7D06DBEECC16}" type="parTrans" cxnId="{CAB4E5E6-2720-48C4-966D-1F3AE1836127}">
      <dgm:prSet/>
      <dgm:spPr/>
      <dgm:t>
        <a:bodyPr/>
        <a:lstStyle/>
        <a:p>
          <a:endParaRPr lang="ru-RU"/>
        </a:p>
      </dgm:t>
    </dgm:pt>
    <dgm:pt modelId="{F8395090-4032-459C-A266-A4AE8A002792}" type="sibTrans" cxnId="{CAB4E5E6-2720-48C4-966D-1F3AE1836127}">
      <dgm:prSet/>
      <dgm:spPr/>
      <dgm:t>
        <a:bodyPr/>
        <a:lstStyle/>
        <a:p>
          <a:endParaRPr lang="ru-RU"/>
        </a:p>
      </dgm:t>
    </dgm:pt>
    <dgm:pt modelId="{9A4D3497-C82C-47DF-BDE8-41F13768A35D}">
      <dgm:prSet/>
      <dgm:spPr/>
      <dgm:t>
        <a:bodyPr/>
        <a:lstStyle/>
        <a:p>
          <a:r>
            <a:rPr lang="ru-RU"/>
            <a:t>4.Концепция стоимости капитала.</a:t>
          </a:r>
        </a:p>
      </dgm:t>
    </dgm:pt>
    <dgm:pt modelId="{EE858466-16F5-49EC-9F90-69190F9DCA2F}" type="parTrans" cxnId="{E744BB85-F3DA-415D-B06A-3E6878E7E68B}">
      <dgm:prSet/>
      <dgm:spPr/>
      <dgm:t>
        <a:bodyPr/>
        <a:lstStyle/>
        <a:p>
          <a:endParaRPr lang="ru-RU"/>
        </a:p>
      </dgm:t>
    </dgm:pt>
    <dgm:pt modelId="{44AA3BDC-59D0-41BB-AD43-CFE91D77A354}" type="sibTrans" cxnId="{E744BB85-F3DA-415D-B06A-3E6878E7E68B}">
      <dgm:prSet/>
      <dgm:spPr/>
      <dgm:t>
        <a:bodyPr/>
        <a:lstStyle/>
        <a:p>
          <a:endParaRPr lang="ru-RU"/>
        </a:p>
      </dgm:t>
    </dgm:pt>
    <dgm:pt modelId="{B35F1899-F09B-4875-9C7D-464CAD5DBC72}">
      <dgm:prSet/>
      <dgm:spPr/>
      <dgm:t>
        <a:bodyPr/>
        <a:lstStyle/>
        <a:p>
          <a:r>
            <a:rPr lang="ru-RU"/>
            <a:t>8.Концепция альтернативных затрат (упущенных возможностей)</a:t>
          </a:r>
        </a:p>
      </dgm:t>
    </dgm:pt>
    <dgm:pt modelId="{256AECBB-298C-42BE-B6BD-D335AE0C5BA6}" type="parTrans" cxnId="{5A059537-0468-4DFE-9FE0-77326FC3F4F1}">
      <dgm:prSet/>
      <dgm:spPr/>
      <dgm:t>
        <a:bodyPr/>
        <a:lstStyle/>
        <a:p>
          <a:endParaRPr lang="ru-RU"/>
        </a:p>
      </dgm:t>
    </dgm:pt>
    <dgm:pt modelId="{460DDC3E-2266-4476-9689-7201F964BED1}" type="sibTrans" cxnId="{5A059537-0468-4DFE-9FE0-77326FC3F4F1}">
      <dgm:prSet/>
      <dgm:spPr/>
      <dgm:t>
        <a:bodyPr/>
        <a:lstStyle/>
        <a:p>
          <a:endParaRPr lang="ru-RU"/>
        </a:p>
      </dgm:t>
    </dgm:pt>
    <dgm:pt modelId="{093988C4-D5A7-4E1C-A282-38CDD7FE0FD5}" type="pres">
      <dgm:prSet presAssocID="{E12B099F-0011-4A25-B6C3-5FDBFA4113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8F196-C04D-4C16-A738-BCEB4EDAA058}" type="pres">
      <dgm:prSet presAssocID="{2C3C6697-CC2A-46B6-B5A4-A70C77298396}" presName="vertOne" presStyleCnt="0"/>
      <dgm:spPr/>
    </dgm:pt>
    <dgm:pt modelId="{E12B1A0E-8EFC-42EF-B777-CC6E38F3FF76}" type="pres">
      <dgm:prSet presAssocID="{2C3C6697-CC2A-46B6-B5A4-A70C77298396}" presName="txOne" presStyleLbl="node0" presStyleIdx="0" presStyleCnt="1" custScaleY="62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C1F6F-114A-4A2A-8B3D-827AE47F253F}" type="pres">
      <dgm:prSet presAssocID="{2C3C6697-CC2A-46B6-B5A4-A70C77298396}" presName="parTransOne" presStyleCnt="0"/>
      <dgm:spPr/>
    </dgm:pt>
    <dgm:pt modelId="{D1B982B2-AB07-43FE-888C-824C5765C8DF}" type="pres">
      <dgm:prSet presAssocID="{2C3C6697-CC2A-46B6-B5A4-A70C77298396}" presName="horzOne" presStyleCnt="0"/>
      <dgm:spPr/>
    </dgm:pt>
    <dgm:pt modelId="{50B07864-A19D-44E4-B849-1113B74BC8B3}" type="pres">
      <dgm:prSet presAssocID="{BA8A302D-45F9-4E7F-AC21-380E1CA09EE6}" presName="vertTwo" presStyleCnt="0"/>
      <dgm:spPr/>
    </dgm:pt>
    <dgm:pt modelId="{7B942F5B-72E5-4277-A6E2-1C1076DFA980}" type="pres">
      <dgm:prSet presAssocID="{BA8A302D-45F9-4E7F-AC21-380E1CA09EE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FF7C8-3439-44F0-9336-F6F51F350B4D}" type="pres">
      <dgm:prSet presAssocID="{BA8A302D-45F9-4E7F-AC21-380E1CA09EE6}" presName="parTransTwo" presStyleCnt="0"/>
      <dgm:spPr/>
    </dgm:pt>
    <dgm:pt modelId="{C31E407B-9A07-423C-B579-B0D643CC7D4C}" type="pres">
      <dgm:prSet presAssocID="{BA8A302D-45F9-4E7F-AC21-380E1CA09EE6}" presName="horzTwo" presStyleCnt="0"/>
      <dgm:spPr/>
    </dgm:pt>
    <dgm:pt modelId="{46AB972E-EC92-4E51-9A0C-5E91340F4A83}" type="pres">
      <dgm:prSet presAssocID="{DBB5C4B9-EA5B-43ED-ABCB-942DA11B712A}" presName="vertThree" presStyleCnt="0"/>
      <dgm:spPr/>
    </dgm:pt>
    <dgm:pt modelId="{CE6D1E11-2A7D-42E0-BDDE-4A2DC770CCEE}" type="pres">
      <dgm:prSet presAssocID="{DBB5C4B9-EA5B-43ED-ABCB-942DA11B712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65947-F2A8-4F51-9EDA-D59CCB9961D0}" type="pres">
      <dgm:prSet presAssocID="{DBB5C4B9-EA5B-43ED-ABCB-942DA11B712A}" presName="horzThree" presStyleCnt="0"/>
      <dgm:spPr/>
    </dgm:pt>
    <dgm:pt modelId="{6C7AD8B9-17B2-41B3-A8E6-9595F7524B29}" type="pres">
      <dgm:prSet presAssocID="{8A40EAA8-5C92-449B-B83B-6408BC39C29E}" presName="sibSpaceTwo" presStyleCnt="0"/>
      <dgm:spPr/>
    </dgm:pt>
    <dgm:pt modelId="{699E6321-BA7C-4113-BB63-C691F44DEDF7}" type="pres">
      <dgm:prSet presAssocID="{BFD95682-8BA9-4DE1-A755-3E117C2F0B8B}" presName="vertTwo" presStyleCnt="0"/>
      <dgm:spPr/>
    </dgm:pt>
    <dgm:pt modelId="{588D487C-4D2A-4C58-B52C-5CFC7A8A3AB1}" type="pres">
      <dgm:prSet presAssocID="{BFD95682-8BA9-4DE1-A755-3E117C2F0B8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5ECE6-B198-4F64-BF08-3BE1EBEE853C}" type="pres">
      <dgm:prSet presAssocID="{BFD95682-8BA9-4DE1-A755-3E117C2F0B8B}" presName="parTransTwo" presStyleCnt="0"/>
      <dgm:spPr/>
    </dgm:pt>
    <dgm:pt modelId="{EC1CB315-B33B-47BF-87B8-0C3142B55BAE}" type="pres">
      <dgm:prSet presAssocID="{BFD95682-8BA9-4DE1-A755-3E117C2F0B8B}" presName="horzTwo" presStyleCnt="0"/>
      <dgm:spPr/>
    </dgm:pt>
    <dgm:pt modelId="{44483BCB-5624-4FE9-A1FD-0AF7C13E99F2}" type="pres">
      <dgm:prSet presAssocID="{9372D7B1-5FC0-4E4C-AD13-49FE330BE881}" presName="vertThree" presStyleCnt="0"/>
      <dgm:spPr/>
    </dgm:pt>
    <dgm:pt modelId="{DFDF20A9-7BE1-4C84-9C5A-89332A71CDDB}" type="pres">
      <dgm:prSet presAssocID="{9372D7B1-5FC0-4E4C-AD13-49FE330BE88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BCE7E-198A-4938-991C-252C84E440AB}" type="pres">
      <dgm:prSet presAssocID="{9372D7B1-5FC0-4E4C-AD13-49FE330BE881}" presName="horzThree" presStyleCnt="0"/>
      <dgm:spPr/>
    </dgm:pt>
    <dgm:pt modelId="{DC69F183-450F-4A62-912E-6CB966BC3424}" type="pres">
      <dgm:prSet presAssocID="{82B6FF5E-1461-4BAD-8221-E9843C69C759}" presName="sibSpaceTwo" presStyleCnt="0"/>
      <dgm:spPr/>
    </dgm:pt>
    <dgm:pt modelId="{21CDF8E7-C38F-48BB-88F8-9466925744C6}" type="pres">
      <dgm:prSet presAssocID="{1AAF7B47-D7F3-4131-9B41-26C9CFB21293}" presName="vertTwo" presStyleCnt="0"/>
      <dgm:spPr/>
    </dgm:pt>
    <dgm:pt modelId="{46621C74-2791-4D22-879F-791AE0712E16}" type="pres">
      <dgm:prSet presAssocID="{1AAF7B47-D7F3-4131-9B41-26C9CFB2129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837448-CA6F-4E0F-B629-7C772CC15605}" type="pres">
      <dgm:prSet presAssocID="{1AAF7B47-D7F3-4131-9B41-26C9CFB21293}" presName="parTransTwo" presStyleCnt="0"/>
      <dgm:spPr/>
    </dgm:pt>
    <dgm:pt modelId="{0E27756C-2A3B-40AD-AE84-6F197DC60A9F}" type="pres">
      <dgm:prSet presAssocID="{1AAF7B47-D7F3-4131-9B41-26C9CFB21293}" presName="horzTwo" presStyleCnt="0"/>
      <dgm:spPr/>
    </dgm:pt>
    <dgm:pt modelId="{94846003-658B-4C0E-B138-FC67CE161885}" type="pres">
      <dgm:prSet presAssocID="{9BEA9093-DC25-4019-A04F-67A175A457C8}" presName="vertThree" presStyleCnt="0"/>
      <dgm:spPr/>
    </dgm:pt>
    <dgm:pt modelId="{AF1B48F2-B48A-4BDE-A06C-564D203BA580}" type="pres">
      <dgm:prSet presAssocID="{9BEA9093-DC25-4019-A04F-67A175A457C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7F4FA-9CB6-4F58-A16D-DEABC9663857}" type="pres">
      <dgm:prSet presAssocID="{9BEA9093-DC25-4019-A04F-67A175A457C8}" presName="horzThree" presStyleCnt="0"/>
      <dgm:spPr/>
    </dgm:pt>
    <dgm:pt modelId="{F38A100E-8FD0-4F8D-AF35-76A993130B62}" type="pres">
      <dgm:prSet presAssocID="{E64F2A2C-78BD-4967-B877-B9EC2698EF29}" presName="sibSpaceTwo" presStyleCnt="0"/>
      <dgm:spPr/>
    </dgm:pt>
    <dgm:pt modelId="{2709D091-FE14-4940-A19A-7549543C7B44}" type="pres">
      <dgm:prSet presAssocID="{9A4D3497-C82C-47DF-BDE8-41F13768A35D}" presName="vertTwo" presStyleCnt="0"/>
      <dgm:spPr/>
    </dgm:pt>
    <dgm:pt modelId="{9C57E64B-A8C4-42C3-8CA5-738460DAB531}" type="pres">
      <dgm:prSet presAssocID="{9A4D3497-C82C-47DF-BDE8-41F13768A35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48BE4-B269-4A0E-859E-466140DDE051}" type="pres">
      <dgm:prSet presAssocID="{9A4D3497-C82C-47DF-BDE8-41F13768A35D}" presName="parTransTwo" presStyleCnt="0"/>
      <dgm:spPr/>
    </dgm:pt>
    <dgm:pt modelId="{8116F1D8-A0DF-41F9-B21F-077DEDA9E4A3}" type="pres">
      <dgm:prSet presAssocID="{9A4D3497-C82C-47DF-BDE8-41F13768A35D}" presName="horzTwo" presStyleCnt="0"/>
      <dgm:spPr/>
    </dgm:pt>
    <dgm:pt modelId="{0E440594-8B7E-4827-899B-21AE7095B4B7}" type="pres">
      <dgm:prSet presAssocID="{B35F1899-F09B-4875-9C7D-464CAD5DBC72}" presName="vertThree" presStyleCnt="0"/>
      <dgm:spPr/>
    </dgm:pt>
    <dgm:pt modelId="{9BEBB099-F8C4-4CAB-9F79-79D633AF93ED}" type="pres">
      <dgm:prSet presAssocID="{B35F1899-F09B-4875-9C7D-464CAD5DBC7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597A2-DFB4-4B24-B044-FC721C61245C}" type="pres">
      <dgm:prSet presAssocID="{B35F1899-F09B-4875-9C7D-464CAD5DBC72}" presName="horzThree" presStyleCnt="0"/>
      <dgm:spPr/>
    </dgm:pt>
  </dgm:ptLst>
  <dgm:cxnLst>
    <dgm:cxn modelId="{25FE6893-C42A-4DDC-B6F7-23BCF708EC04}" srcId="{BA8A302D-45F9-4E7F-AC21-380E1CA09EE6}" destId="{DBB5C4B9-EA5B-43ED-ABCB-942DA11B712A}" srcOrd="0" destOrd="0" parTransId="{36657A94-F1AC-40E9-9869-8EB17A61B29A}" sibTransId="{92F9DA7D-440A-4D47-9B77-CB2B4AF2E0D7}"/>
    <dgm:cxn modelId="{65A3281E-1C22-499F-B318-5BD2A1E55A3D}" type="presOf" srcId="{9A4D3497-C82C-47DF-BDE8-41F13768A35D}" destId="{9C57E64B-A8C4-42C3-8CA5-738460DAB531}" srcOrd="0" destOrd="0" presId="urn:microsoft.com/office/officeart/2005/8/layout/hierarchy4"/>
    <dgm:cxn modelId="{01DE0588-7C2A-482A-9661-49352D2AEE09}" srcId="{BFD95682-8BA9-4DE1-A755-3E117C2F0B8B}" destId="{9372D7B1-5FC0-4E4C-AD13-49FE330BE881}" srcOrd="0" destOrd="0" parTransId="{6BCF36FE-4EE1-4D26-A8B7-B964A7160FB9}" sibTransId="{EF40BAA5-ABF5-4EFE-B025-9F073B0285F3}"/>
    <dgm:cxn modelId="{79A15096-A9B3-4FD5-98E3-929AAEB3ED42}" type="presOf" srcId="{B35F1899-F09B-4875-9C7D-464CAD5DBC72}" destId="{9BEBB099-F8C4-4CAB-9F79-79D633AF93ED}" srcOrd="0" destOrd="0" presId="urn:microsoft.com/office/officeart/2005/8/layout/hierarchy4"/>
    <dgm:cxn modelId="{583A73E9-F96B-4B25-9257-44C22E8AC00A}" type="presOf" srcId="{BA8A302D-45F9-4E7F-AC21-380E1CA09EE6}" destId="{7B942F5B-72E5-4277-A6E2-1C1076DFA980}" srcOrd="0" destOrd="0" presId="urn:microsoft.com/office/officeart/2005/8/layout/hierarchy4"/>
    <dgm:cxn modelId="{1D5A85F5-E0C9-41A5-9F90-F9AA7AB22B5A}" srcId="{2C3C6697-CC2A-46B6-B5A4-A70C77298396}" destId="{BA8A302D-45F9-4E7F-AC21-380E1CA09EE6}" srcOrd="0" destOrd="0" parTransId="{7F489308-B114-46FE-8988-EAFD75620220}" sibTransId="{8A40EAA8-5C92-449B-B83B-6408BC39C29E}"/>
    <dgm:cxn modelId="{0713672C-E8E7-496B-912D-6D3FCB87D65C}" srcId="{E12B099F-0011-4A25-B6C3-5FDBFA411327}" destId="{2C3C6697-CC2A-46B6-B5A4-A70C77298396}" srcOrd="0" destOrd="0" parTransId="{FE03EE7D-112A-4C27-A284-7BA7B895C615}" sibTransId="{49D0118A-7935-4DAE-AD93-7AF43DF5C6EF}"/>
    <dgm:cxn modelId="{CAB4E5E6-2720-48C4-966D-1F3AE1836127}" srcId="{1AAF7B47-D7F3-4131-9B41-26C9CFB21293}" destId="{9BEA9093-DC25-4019-A04F-67A175A457C8}" srcOrd="0" destOrd="0" parTransId="{6AABBFEC-E102-4DCF-AB32-7D06DBEECC16}" sibTransId="{F8395090-4032-459C-A266-A4AE8A002792}"/>
    <dgm:cxn modelId="{07976873-F240-4CAF-8584-F971575F7E51}" type="presOf" srcId="{9372D7B1-5FC0-4E4C-AD13-49FE330BE881}" destId="{DFDF20A9-7BE1-4C84-9C5A-89332A71CDDB}" srcOrd="0" destOrd="0" presId="urn:microsoft.com/office/officeart/2005/8/layout/hierarchy4"/>
    <dgm:cxn modelId="{0D8D4FA2-849A-4A73-A575-DB610405E4BD}" srcId="{2C3C6697-CC2A-46B6-B5A4-A70C77298396}" destId="{BFD95682-8BA9-4DE1-A755-3E117C2F0B8B}" srcOrd="1" destOrd="0" parTransId="{7B7B6DA7-CA92-4DA3-813A-42EEC7BEF20F}" sibTransId="{82B6FF5E-1461-4BAD-8221-E9843C69C759}"/>
    <dgm:cxn modelId="{E744BB85-F3DA-415D-B06A-3E6878E7E68B}" srcId="{2C3C6697-CC2A-46B6-B5A4-A70C77298396}" destId="{9A4D3497-C82C-47DF-BDE8-41F13768A35D}" srcOrd="3" destOrd="0" parTransId="{EE858466-16F5-49EC-9F90-69190F9DCA2F}" sibTransId="{44AA3BDC-59D0-41BB-AD43-CFE91D77A354}"/>
    <dgm:cxn modelId="{5A059537-0468-4DFE-9FE0-77326FC3F4F1}" srcId="{9A4D3497-C82C-47DF-BDE8-41F13768A35D}" destId="{B35F1899-F09B-4875-9C7D-464CAD5DBC72}" srcOrd="0" destOrd="0" parTransId="{256AECBB-298C-42BE-B6BD-D335AE0C5BA6}" sibTransId="{460DDC3E-2266-4476-9689-7201F964BED1}"/>
    <dgm:cxn modelId="{FF613C02-DA8A-4118-8AE1-5F957FFDB8A6}" type="presOf" srcId="{BFD95682-8BA9-4DE1-A755-3E117C2F0B8B}" destId="{588D487C-4D2A-4C58-B52C-5CFC7A8A3AB1}" srcOrd="0" destOrd="0" presId="urn:microsoft.com/office/officeart/2005/8/layout/hierarchy4"/>
    <dgm:cxn modelId="{93FC4ECC-0205-4DD8-8A11-9E43BF8A56B9}" type="presOf" srcId="{E12B099F-0011-4A25-B6C3-5FDBFA411327}" destId="{093988C4-D5A7-4E1C-A282-38CDD7FE0FD5}" srcOrd="0" destOrd="0" presId="urn:microsoft.com/office/officeart/2005/8/layout/hierarchy4"/>
    <dgm:cxn modelId="{78B914CE-D2BF-41A3-A3DF-81CA8E75E50C}" type="presOf" srcId="{DBB5C4B9-EA5B-43ED-ABCB-942DA11B712A}" destId="{CE6D1E11-2A7D-42E0-BDDE-4A2DC770CCEE}" srcOrd="0" destOrd="0" presId="urn:microsoft.com/office/officeart/2005/8/layout/hierarchy4"/>
    <dgm:cxn modelId="{904A4DF9-9FAD-4F4A-BF29-75A780DAC832}" type="presOf" srcId="{2C3C6697-CC2A-46B6-B5A4-A70C77298396}" destId="{E12B1A0E-8EFC-42EF-B777-CC6E38F3FF76}" srcOrd="0" destOrd="0" presId="urn:microsoft.com/office/officeart/2005/8/layout/hierarchy4"/>
    <dgm:cxn modelId="{6142817F-7C6A-49A9-A522-511B64746109}" type="presOf" srcId="{9BEA9093-DC25-4019-A04F-67A175A457C8}" destId="{AF1B48F2-B48A-4BDE-A06C-564D203BA580}" srcOrd="0" destOrd="0" presId="urn:microsoft.com/office/officeart/2005/8/layout/hierarchy4"/>
    <dgm:cxn modelId="{621EB04B-E3C1-4216-BCAC-0A2E9A88A45E}" type="presOf" srcId="{1AAF7B47-D7F3-4131-9B41-26C9CFB21293}" destId="{46621C74-2791-4D22-879F-791AE0712E16}" srcOrd="0" destOrd="0" presId="urn:microsoft.com/office/officeart/2005/8/layout/hierarchy4"/>
    <dgm:cxn modelId="{16D7A662-2BD4-4EC0-BCE6-6183810A9086}" srcId="{2C3C6697-CC2A-46B6-B5A4-A70C77298396}" destId="{1AAF7B47-D7F3-4131-9B41-26C9CFB21293}" srcOrd="2" destOrd="0" parTransId="{8E6B6AA8-640D-4595-BBE3-FBF31D945B1A}" sibTransId="{E64F2A2C-78BD-4967-B877-B9EC2698EF29}"/>
    <dgm:cxn modelId="{09F7ECC9-7015-4F39-9741-51CFC00F2926}" type="presParOf" srcId="{093988C4-D5A7-4E1C-A282-38CDD7FE0FD5}" destId="{9018F196-C04D-4C16-A738-BCEB4EDAA058}" srcOrd="0" destOrd="0" presId="urn:microsoft.com/office/officeart/2005/8/layout/hierarchy4"/>
    <dgm:cxn modelId="{CE0AB4CE-BA8A-4B18-BFDD-FB43196E4240}" type="presParOf" srcId="{9018F196-C04D-4C16-A738-BCEB4EDAA058}" destId="{E12B1A0E-8EFC-42EF-B777-CC6E38F3FF76}" srcOrd="0" destOrd="0" presId="urn:microsoft.com/office/officeart/2005/8/layout/hierarchy4"/>
    <dgm:cxn modelId="{5D03DCA7-2AAA-49EC-BBD0-54AD9BD82AEB}" type="presParOf" srcId="{9018F196-C04D-4C16-A738-BCEB4EDAA058}" destId="{0BFC1F6F-114A-4A2A-8B3D-827AE47F253F}" srcOrd="1" destOrd="0" presId="urn:microsoft.com/office/officeart/2005/8/layout/hierarchy4"/>
    <dgm:cxn modelId="{33C87326-5BE3-472E-A905-D3FFD17ABF55}" type="presParOf" srcId="{9018F196-C04D-4C16-A738-BCEB4EDAA058}" destId="{D1B982B2-AB07-43FE-888C-824C5765C8DF}" srcOrd="2" destOrd="0" presId="urn:microsoft.com/office/officeart/2005/8/layout/hierarchy4"/>
    <dgm:cxn modelId="{A186CA4C-9866-440A-8123-22E501EB5172}" type="presParOf" srcId="{D1B982B2-AB07-43FE-888C-824C5765C8DF}" destId="{50B07864-A19D-44E4-B849-1113B74BC8B3}" srcOrd="0" destOrd="0" presId="urn:microsoft.com/office/officeart/2005/8/layout/hierarchy4"/>
    <dgm:cxn modelId="{64A4CC68-1D60-4E75-A84C-4E06826F8154}" type="presParOf" srcId="{50B07864-A19D-44E4-B849-1113B74BC8B3}" destId="{7B942F5B-72E5-4277-A6E2-1C1076DFA980}" srcOrd="0" destOrd="0" presId="urn:microsoft.com/office/officeart/2005/8/layout/hierarchy4"/>
    <dgm:cxn modelId="{9BB2BB64-C3A9-440E-86D4-DF40B7F39A00}" type="presParOf" srcId="{50B07864-A19D-44E4-B849-1113B74BC8B3}" destId="{BCFFF7C8-3439-44F0-9336-F6F51F350B4D}" srcOrd="1" destOrd="0" presId="urn:microsoft.com/office/officeart/2005/8/layout/hierarchy4"/>
    <dgm:cxn modelId="{03F8040D-DFFD-4E44-A6A9-435A23A3B394}" type="presParOf" srcId="{50B07864-A19D-44E4-B849-1113B74BC8B3}" destId="{C31E407B-9A07-423C-B579-B0D643CC7D4C}" srcOrd="2" destOrd="0" presId="urn:microsoft.com/office/officeart/2005/8/layout/hierarchy4"/>
    <dgm:cxn modelId="{BAADBB48-3344-4C3D-9FA5-5520D38C1D30}" type="presParOf" srcId="{C31E407B-9A07-423C-B579-B0D643CC7D4C}" destId="{46AB972E-EC92-4E51-9A0C-5E91340F4A83}" srcOrd="0" destOrd="0" presId="urn:microsoft.com/office/officeart/2005/8/layout/hierarchy4"/>
    <dgm:cxn modelId="{AC77970F-AC41-47E3-8E5B-E9C9246D33EC}" type="presParOf" srcId="{46AB972E-EC92-4E51-9A0C-5E91340F4A83}" destId="{CE6D1E11-2A7D-42E0-BDDE-4A2DC770CCEE}" srcOrd="0" destOrd="0" presId="urn:microsoft.com/office/officeart/2005/8/layout/hierarchy4"/>
    <dgm:cxn modelId="{6BFCA681-FD74-4280-8F16-E5268AD8DF20}" type="presParOf" srcId="{46AB972E-EC92-4E51-9A0C-5E91340F4A83}" destId="{17565947-F2A8-4F51-9EDA-D59CCB9961D0}" srcOrd="1" destOrd="0" presId="urn:microsoft.com/office/officeart/2005/8/layout/hierarchy4"/>
    <dgm:cxn modelId="{BB97828E-485D-4BF6-A04E-A8F24AAEC448}" type="presParOf" srcId="{D1B982B2-AB07-43FE-888C-824C5765C8DF}" destId="{6C7AD8B9-17B2-41B3-A8E6-9595F7524B29}" srcOrd="1" destOrd="0" presId="urn:microsoft.com/office/officeart/2005/8/layout/hierarchy4"/>
    <dgm:cxn modelId="{286F7CD3-2E27-4734-A521-F2A309213B84}" type="presParOf" srcId="{D1B982B2-AB07-43FE-888C-824C5765C8DF}" destId="{699E6321-BA7C-4113-BB63-C691F44DEDF7}" srcOrd="2" destOrd="0" presId="urn:microsoft.com/office/officeart/2005/8/layout/hierarchy4"/>
    <dgm:cxn modelId="{7B181FC0-2DAE-4764-B945-41AB7EE33016}" type="presParOf" srcId="{699E6321-BA7C-4113-BB63-C691F44DEDF7}" destId="{588D487C-4D2A-4C58-B52C-5CFC7A8A3AB1}" srcOrd="0" destOrd="0" presId="urn:microsoft.com/office/officeart/2005/8/layout/hierarchy4"/>
    <dgm:cxn modelId="{C940A112-9B05-41D5-9068-9A6582C56971}" type="presParOf" srcId="{699E6321-BA7C-4113-BB63-C691F44DEDF7}" destId="{6C85ECE6-B198-4F64-BF08-3BE1EBEE853C}" srcOrd="1" destOrd="0" presId="urn:microsoft.com/office/officeart/2005/8/layout/hierarchy4"/>
    <dgm:cxn modelId="{D67077F0-6370-4AD1-877C-4F3EE081696A}" type="presParOf" srcId="{699E6321-BA7C-4113-BB63-C691F44DEDF7}" destId="{EC1CB315-B33B-47BF-87B8-0C3142B55BAE}" srcOrd="2" destOrd="0" presId="urn:microsoft.com/office/officeart/2005/8/layout/hierarchy4"/>
    <dgm:cxn modelId="{51258866-8924-40C7-B797-8E1090BC0291}" type="presParOf" srcId="{EC1CB315-B33B-47BF-87B8-0C3142B55BAE}" destId="{44483BCB-5624-4FE9-A1FD-0AF7C13E99F2}" srcOrd="0" destOrd="0" presId="urn:microsoft.com/office/officeart/2005/8/layout/hierarchy4"/>
    <dgm:cxn modelId="{1BBEE230-D915-4ED1-BA45-9AAAB499517E}" type="presParOf" srcId="{44483BCB-5624-4FE9-A1FD-0AF7C13E99F2}" destId="{DFDF20A9-7BE1-4C84-9C5A-89332A71CDDB}" srcOrd="0" destOrd="0" presId="urn:microsoft.com/office/officeart/2005/8/layout/hierarchy4"/>
    <dgm:cxn modelId="{ADF79B43-BFD7-475B-A275-B9C5AC8F25C8}" type="presParOf" srcId="{44483BCB-5624-4FE9-A1FD-0AF7C13E99F2}" destId="{23CBCE7E-198A-4938-991C-252C84E440AB}" srcOrd="1" destOrd="0" presId="urn:microsoft.com/office/officeart/2005/8/layout/hierarchy4"/>
    <dgm:cxn modelId="{C05469FD-BBC7-4637-B543-80658BDDDCFB}" type="presParOf" srcId="{D1B982B2-AB07-43FE-888C-824C5765C8DF}" destId="{DC69F183-450F-4A62-912E-6CB966BC3424}" srcOrd="3" destOrd="0" presId="urn:microsoft.com/office/officeart/2005/8/layout/hierarchy4"/>
    <dgm:cxn modelId="{5BAF334A-DBB0-4B60-B0FC-5287551B5203}" type="presParOf" srcId="{D1B982B2-AB07-43FE-888C-824C5765C8DF}" destId="{21CDF8E7-C38F-48BB-88F8-9466925744C6}" srcOrd="4" destOrd="0" presId="urn:microsoft.com/office/officeart/2005/8/layout/hierarchy4"/>
    <dgm:cxn modelId="{FE6EE749-6824-4137-99A6-6C34D13BAF77}" type="presParOf" srcId="{21CDF8E7-C38F-48BB-88F8-9466925744C6}" destId="{46621C74-2791-4D22-879F-791AE0712E16}" srcOrd="0" destOrd="0" presId="urn:microsoft.com/office/officeart/2005/8/layout/hierarchy4"/>
    <dgm:cxn modelId="{E51CFF00-1711-4870-9E3A-11EE609A50EC}" type="presParOf" srcId="{21CDF8E7-C38F-48BB-88F8-9466925744C6}" destId="{8C837448-CA6F-4E0F-B629-7C772CC15605}" srcOrd="1" destOrd="0" presId="urn:microsoft.com/office/officeart/2005/8/layout/hierarchy4"/>
    <dgm:cxn modelId="{9549662B-FEC7-41D5-BC53-B1A0C9EAAA28}" type="presParOf" srcId="{21CDF8E7-C38F-48BB-88F8-9466925744C6}" destId="{0E27756C-2A3B-40AD-AE84-6F197DC60A9F}" srcOrd="2" destOrd="0" presId="urn:microsoft.com/office/officeart/2005/8/layout/hierarchy4"/>
    <dgm:cxn modelId="{FE84AFAC-348A-4AE4-BF1C-A12D8B149BA7}" type="presParOf" srcId="{0E27756C-2A3B-40AD-AE84-6F197DC60A9F}" destId="{94846003-658B-4C0E-B138-FC67CE161885}" srcOrd="0" destOrd="0" presId="urn:microsoft.com/office/officeart/2005/8/layout/hierarchy4"/>
    <dgm:cxn modelId="{222ECCC6-09DF-40B7-9304-7CFD66A9F924}" type="presParOf" srcId="{94846003-658B-4C0E-B138-FC67CE161885}" destId="{AF1B48F2-B48A-4BDE-A06C-564D203BA580}" srcOrd="0" destOrd="0" presId="urn:microsoft.com/office/officeart/2005/8/layout/hierarchy4"/>
    <dgm:cxn modelId="{D19078F2-1EA6-4ACE-9770-6085A906BAB5}" type="presParOf" srcId="{94846003-658B-4C0E-B138-FC67CE161885}" destId="{BD57F4FA-9CB6-4F58-A16D-DEABC9663857}" srcOrd="1" destOrd="0" presId="urn:microsoft.com/office/officeart/2005/8/layout/hierarchy4"/>
    <dgm:cxn modelId="{392512E9-39E9-469C-B97D-1DC078F43E53}" type="presParOf" srcId="{D1B982B2-AB07-43FE-888C-824C5765C8DF}" destId="{F38A100E-8FD0-4F8D-AF35-76A993130B62}" srcOrd="5" destOrd="0" presId="urn:microsoft.com/office/officeart/2005/8/layout/hierarchy4"/>
    <dgm:cxn modelId="{C1A78982-2ABE-4B15-8632-C25A2252061D}" type="presParOf" srcId="{D1B982B2-AB07-43FE-888C-824C5765C8DF}" destId="{2709D091-FE14-4940-A19A-7549543C7B44}" srcOrd="6" destOrd="0" presId="urn:microsoft.com/office/officeart/2005/8/layout/hierarchy4"/>
    <dgm:cxn modelId="{B41A800F-98F7-4C4E-8C48-9A25F5867488}" type="presParOf" srcId="{2709D091-FE14-4940-A19A-7549543C7B44}" destId="{9C57E64B-A8C4-42C3-8CA5-738460DAB531}" srcOrd="0" destOrd="0" presId="urn:microsoft.com/office/officeart/2005/8/layout/hierarchy4"/>
    <dgm:cxn modelId="{59585D98-C289-4EE4-BC0B-81E8B20B1CB0}" type="presParOf" srcId="{2709D091-FE14-4940-A19A-7549543C7B44}" destId="{85948BE4-B269-4A0E-859E-466140DDE051}" srcOrd="1" destOrd="0" presId="urn:microsoft.com/office/officeart/2005/8/layout/hierarchy4"/>
    <dgm:cxn modelId="{8F5C7062-0FA5-4450-9367-77EE17A0F9A5}" type="presParOf" srcId="{2709D091-FE14-4940-A19A-7549543C7B44}" destId="{8116F1D8-A0DF-41F9-B21F-077DEDA9E4A3}" srcOrd="2" destOrd="0" presId="urn:microsoft.com/office/officeart/2005/8/layout/hierarchy4"/>
    <dgm:cxn modelId="{390C6AD2-1337-40B0-B962-0BF65E1C6C50}" type="presParOf" srcId="{8116F1D8-A0DF-41F9-B21F-077DEDA9E4A3}" destId="{0E440594-8B7E-4827-899B-21AE7095B4B7}" srcOrd="0" destOrd="0" presId="urn:microsoft.com/office/officeart/2005/8/layout/hierarchy4"/>
    <dgm:cxn modelId="{A6C204EA-4E76-4DEB-AC62-3F30C599D020}" type="presParOf" srcId="{0E440594-8B7E-4827-899B-21AE7095B4B7}" destId="{9BEBB099-F8C4-4CAB-9F79-79D633AF93ED}" srcOrd="0" destOrd="0" presId="urn:microsoft.com/office/officeart/2005/8/layout/hierarchy4"/>
    <dgm:cxn modelId="{020B12F4-1128-4385-9C29-5C804C32BFB2}" type="presParOf" srcId="{0E440594-8B7E-4827-899B-21AE7095B4B7}" destId="{029597A2-DFB4-4B24-B044-FC721C6124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B1A0E-8EFC-42EF-B777-CC6E38F3FF76}">
      <dsp:nvSpPr>
        <dsp:cNvPr id="0" name=""/>
        <dsp:cNvSpPr/>
      </dsp:nvSpPr>
      <dsp:spPr>
        <a:xfrm>
          <a:off x="1849" y="2994"/>
          <a:ext cx="11440815" cy="110468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Базовые концепции финансового менеджмента</a:t>
          </a:r>
        </a:p>
      </dsp:txBody>
      <dsp:txXfrm>
        <a:off x="34204" y="35349"/>
        <a:ext cx="11376105" cy="1039972"/>
      </dsp:txXfrm>
    </dsp:sp>
    <dsp:sp modelId="{7B942F5B-72E5-4277-A6E2-1C1076DFA980}">
      <dsp:nvSpPr>
        <dsp:cNvPr id="0" name=""/>
        <dsp:cNvSpPr/>
      </dsp:nvSpPr>
      <dsp:spPr>
        <a:xfrm>
          <a:off x="1849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1. Концепция денежного потока </a:t>
          </a:r>
        </a:p>
      </dsp:txBody>
      <dsp:txXfrm>
        <a:off x="53600" y="1381925"/>
        <a:ext cx="2587188" cy="1663396"/>
      </dsp:txXfrm>
    </dsp:sp>
    <dsp:sp modelId="{CE6D1E11-2A7D-42E0-BDDE-4A2DC770CCEE}">
      <dsp:nvSpPr>
        <dsp:cNvPr id="0" name=""/>
        <dsp:cNvSpPr/>
      </dsp:nvSpPr>
      <dsp:spPr>
        <a:xfrm>
          <a:off x="1849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5.Концепция эффективности рынка капитала.</a:t>
          </a:r>
        </a:p>
      </dsp:txBody>
      <dsp:txXfrm>
        <a:off x="53600" y="3371320"/>
        <a:ext cx="2587188" cy="1663396"/>
      </dsp:txXfrm>
    </dsp:sp>
    <dsp:sp modelId="{588D487C-4D2A-4C58-B52C-5CFC7A8A3AB1}">
      <dsp:nvSpPr>
        <dsp:cNvPr id="0" name=""/>
        <dsp:cNvSpPr/>
      </dsp:nvSpPr>
      <dsp:spPr>
        <a:xfrm>
          <a:off x="2918558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2.Концепция компромисса между риском и доходностью</a:t>
          </a:r>
        </a:p>
      </dsp:txBody>
      <dsp:txXfrm>
        <a:off x="2970309" y="1381925"/>
        <a:ext cx="2587188" cy="1663396"/>
      </dsp:txXfrm>
    </dsp:sp>
    <dsp:sp modelId="{DFDF20A9-7BE1-4C84-9C5A-89332A71CDDB}">
      <dsp:nvSpPr>
        <dsp:cNvPr id="0" name=""/>
        <dsp:cNvSpPr/>
      </dsp:nvSpPr>
      <dsp:spPr>
        <a:xfrm>
          <a:off x="2918558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6. Концепция ассиметричной информации</a:t>
          </a:r>
        </a:p>
      </dsp:txBody>
      <dsp:txXfrm>
        <a:off x="2970309" y="3371320"/>
        <a:ext cx="2587188" cy="1663396"/>
      </dsp:txXfrm>
    </dsp:sp>
    <dsp:sp modelId="{46621C74-2791-4D22-879F-791AE0712E16}">
      <dsp:nvSpPr>
        <dsp:cNvPr id="0" name=""/>
        <dsp:cNvSpPr/>
      </dsp:nvSpPr>
      <dsp:spPr>
        <a:xfrm>
          <a:off x="5835266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3. Концепция временной ценности денежных средств</a:t>
          </a:r>
        </a:p>
      </dsp:txBody>
      <dsp:txXfrm>
        <a:off x="5887017" y="1381925"/>
        <a:ext cx="2587188" cy="1663396"/>
      </dsp:txXfrm>
    </dsp:sp>
    <dsp:sp modelId="{AF1B48F2-B48A-4BDE-A06C-564D203BA580}">
      <dsp:nvSpPr>
        <dsp:cNvPr id="0" name=""/>
        <dsp:cNvSpPr/>
      </dsp:nvSpPr>
      <dsp:spPr>
        <a:xfrm>
          <a:off x="5835266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7. Концепция агентских отношений</a:t>
          </a:r>
        </a:p>
      </dsp:txBody>
      <dsp:txXfrm>
        <a:off x="5887017" y="3371320"/>
        <a:ext cx="2587188" cy="1663396"/>
      </dsp:txXfrm>
    </dsp:sp>
    <dsp:sp modelId="{9C57E64B-A8C4-42C3-8CA5-738460DAB531}">
      <dsp:nvSpPr>
        <dsp:cNvPr id="0" name=""/>
        <dsp:cNvSpPr/>
      </dsp:nvSpPr>
      <dsp:spPr>
        <a:xfrm>
          <a:off x="8751974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4.Концепция стоимости капитала.</a:t>
          </a:r>
        </a:p>
      </dsp:txBody>
      <dsp:txXfrm>
        <a:off x="8803725" y="1381925"/>
        <a:ext cx="2587188" cy="1663396"/>
      </dsp:txXfrm>
    </dsp:sp>
    <dsp:sp modelId="{9BEBB099-F8C4-4CAB-9F79-79D633AF93ED}">
      <dsp:nvSpPr>
        <dsp:cNvPr id="0" name=""/>
        <dsp:cNvSpPr/>
      </dsp:nvSpPr>
      <dsp:spPr>
        <a:xfrm>
          <a:off x="8751974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8.Концепция альтернативных затрат (упущенных возможностей)</a:t>
          </a:r>
        </a:p>
      </dsp:txBody>
      <dsp:txXfrm>
        <a:off x="8803725" y="3371320"/>
        <a:ext cx="2587188" cy="1663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Концепция (от лат. </a:t>
            </a:r>
            <a:r>
              <a:rPr lang="ru-RU" dirty="0" err="1"/>
              <a:t>conceptio</a:t>
            </a:r>
            <a:r>
              <a:rPr lang="ru-RU" dirty="0"/>
              <a:t> – понимание, система) представляет собой определенный способ понимания и трактовки какого-либо явления или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8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4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Финансовые активы (акции, облигации) имеют стоимость, который непосредственно зависит от потока денежных средств, ожидаемых в результате использования этих активов. Процесс оценки будущих денежных потоков называется анализом дисконтирования денежного потока.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3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Операционная прибыль = валовая прибыль - операционные затраты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2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Концепция денежного потока предполагает: </a:t>
            </a:r>
            <a:r>
              <a:rPr lang="ru-RU" dirty="0" smtClean="0"/>
              <a:t>1 </a:t>
            </a:r>
            <a:r>
              <a:rPr lang="ru-RU" dirty="0"/>
              <a:t>идентификацию денежного потока (его продолжительности и вида);</a:t>
            </a:r>
          </a:p>
          <a:p>
            <a:pPr algn="l"/>
            <a:r>
              <a:rPr lang="ru-RU" dirty="0" smtClean="0"/>
              <a:t>2 </a:t>
            </a:r>
            <a:r>
              <a:rPr lang="ru-RU" dirty="0"/>
              <a:t>оценку факторов, определяющих величину элементов денежного потока;</a:t>
            </a:r>
          </a:p>
          <a:p>
            <a:pPr algn="l"/>
            <a:r>
              <a:rPr lang="ru-RU" dirty="0" smtClean="0"/>
              <a:t>3. </a:t>
            </a:r>
            <a:r>
              <a:rPr lang="ru-RU" dirty="0"/>
              <a:t>определение коэффициента дисконтирования, позволяющего сопоставлять элементы потока, генерируемые в различные моменты времени;</a:t>
            </a:r>
          </a:p>
          <a:p>
            <a:pPr algn="l"/>
            <a:r>
              <a:rPr lang="ru-RU" dirty="0" smtClean="0"/>
              <a:t>4. </a:t>
            </a:r>
            <a:r>
              <a:rPr lang="ru-RU" dirty="0"/>
              <a:t>оценку риска, связанного с данным потоком, и способ его учета.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4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Деятельность любой компании возможна только при наличии источника финансирования, которые различаются по своей экономической природе, способах возникновения,  и степени управляемости. Самый дешевый способ - кредиторская задолженность. Источники финансирования разделяются на собственные и заемные. При этом собственный капитал - это нераспределенная прибыль и обыкновенные акции, а заемный капитал - это долгосрочные и краткосрочные кредиты и займы и кредиторская задолженность.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5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Эффективный рынок - рынок, в ценах которого находит отражение вся     известная информация. ее поступления будет отражаться в ценах акций или других ценных бумаг.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3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Покупатель знает о товаре значительно меньше чем продавец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5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00" y="2852936"/>
            <a:ext cx="10888400" cy="14692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2619" y="4675495"/>
            <a:ext cx="7361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Концепции финансового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11435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210933"/>
            <a:ext cx="11809311" cy="59422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C000"/>
                </a:solidFill>
              </a:rPr>
              <a:t>5.Концепция эффективности рынка капитала.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016001"/>
            <a:ext cx="11277600" cy="51101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Крупные компании выступают на нем в роли кредиторов и инвесторов, а  участие мелких фирм чаще всего ограничивается решением краткосрочных задач инвестиционного характера. В данном случае под эффективностью капитала понимается не операционная эффективность, а информационная эффективность.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2583543"/>
            <a:ext cx="3014283" cy="42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3543"/>
            <a:ext cx="9071428" cy="4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4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33350"/>
            <a:ext cx="10636696" cy="776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b="1" dirty="0">
                <a:solidFill>
                  <a:srgbClr val="FFC000"/>
                </a:solidFill>
              </a:rPr>
              <a:t>6. Концепция ассиметричной информации</a:t>
            </a:r>
            <a:endParaRPr lang="ru-RU" sz="65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Задачи фин.служ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71" y="1457182"/>
            <a:ext cx="2741524" cy="48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5604" y="933449"/>
            <a:ext cx="7857496" cy="52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9543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2857500" algn="l"/>
              </a:tabLst>
            </a:pPr>
            <a:r>
              <a:rPr lang="ru-RU" dirty="0">
                <a:latin typeface="Times New Roman CYR"/>
                <a:ea typeface="Times New Roman"/>
                <a:cs typeface="Times New Roman"/>
              </a:rPr>
              <a:t>Смысл состоит в том, что отдельные категории лиц могут владеть информацией, недоступной всем участникам рынка. Носителям конфиденциальной информации могут выступать менеджеры или отдельные владельцы компаний. Менеджеры, как правило, не владеют какой-либо дополнительной информацией об общем состоянии фондового рынка или об изменении процентных ставок, но они владеют информацией о состоянии своей компании.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7" y="3773714"/>
            <a:ext cx="4620762" cy="251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3" y="2939964"/>
            <a:ext cx="9304867" cy="37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-1543050" y="1606456"/>
            <a:ext cx="13735045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58874"/>
            <a:ext cx="10153650" cy="79216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C000"/>
                </a:solidFill>
                <a:cs typeface="Arial" charset="0"/>
              </a:rPr>
              <a:t>7. Концепция агентских отношений</a:t>
            </a:r>
            <a:endParaRPr lang="en-US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1" y="3893145"/>
            <a:ext cx="3889828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расходы на осуществление контроля за  деятельностью менеджеров (например, затраты на аудиторские проверки)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81601" y="3893145"/>
            <a:ext cx="3062513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расходы по созданию организационной структуры (например, введение в совет директоров внешних инвесторов);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93486" y="1052736"/>
            <a:ext cx="107885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Чтобы уменьшить возможные противоречия между целевыми установками менеджмента и акционеров, акционеры вынуждены нести, так называемые, агентские издержки следующих видов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230775" y="2347486"/>
            <a:ext cx="484632" cy="1545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747658" y="2253065"/>
            <a:ext cx="566056" cy="162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86" y="2133600"/>
            <a:ext cx="493486" cy="158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5886" y="3875878"/>
            <a:ext cx="2075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затраты, связанные с поощрением менеджеров</a:t>
            </a:r>
          </a:p>
        </p:txBody>
      </p:sp>
    </p:spTree>
    <p:extLst>
      <p:ext uri="{BB962C8B-B14F-4D97-AF65-F5344CB8AC3E}">
        <p14:creationId xmlns:p14="http://schemas.microsoft.com/office/powerpoint/2010/main" val="4139518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299198" y="2663844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33350"/>
            <a:ext cx="11174578" cy="776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8.Концепция альтернативных затрат (упущенных возможностей)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46286" y="2206171"/>
            <a:ext cx="3614057" cy="44012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Альтернативные издержки - это затраты, измеряющие возможность, которая потеряна или которой пожертвовали ради выбора одного варианта.</a:t>
            </a:r>
            <a:endParaRPr lang="ru-RU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5714"/>
            <a:ext cx="3303353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3" y="3323771"/>
            <a:ext cx="4325253" cy="35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66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835" y="159657"/>
            <a:ext cx="1073133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Выводы по теме: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dirty="0"/>
              <a:t>Большинство концепций финансового менеджмента основывается на концепции «идеальных» рынков (совершенных рынков капитала) и поэтому нереалистичны в современных условиях. «Идеальный» рынок капиталов- это рынок, отвечающий следующим условиям: отсутствие каких либо налогов, наличие большого числа продавцов и покупателей, равный доступ на рынок физических и юридических лиц, отсутствие затрат на информационное обеспечение (равнодоступность информации), одинаковые (однородные) ожидания всех действующих лиц, отсутствие затрат связанных с финансовыми затруднениями.</a:t>
            </a:r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23294" y="1302327"/>
            <a:ext cx="8411688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Базовые концепции финансового менеджмента.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Раскрыть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сущность каждой концепции.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ознакомить студентов с теоретическими основами базовых концепций  финансового менеджмента для практического их использования.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понимание содержания базовых концепций финансового менеджмента.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" y="69932"/>
            <a:ext cx="3303353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2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262648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6632"/>
            <a:ext cx="110109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ea typeface="ＭＳ Ｐゴシック"/>
                <a:cs typeface="ＭＳ Ｐゴシック"/>
              </a:rPr>
              <a:t> </a:t>
            </a:r>
            <a:endParaRPr lang="en-US" sz="4800" b="1" dirty="0">
              <a:ea typeface="ＭＳ Ｐゴシック"/>
              <a:cs typeface="ＭＳ Ｐゴシック"/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457199" y="1190171"/>
            <a:ext cx="11279839" cy="544285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graphicFrame>
        <p:nvGraphicFramePr>
          <p:cNvPr id="3085" name="Схема 3084"/>
          <p:cNvGraphicFramePr/>
          <p:nvPr>
            <p:extLst>
              <p:ext uri="{D42A27DB-BD31-4B8C-83A1-F6EECF244321}">
                <p14:modId xmlns:p14="http://schemas.microsoft.com/office/powerpoint/2010/main" val="24312561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86" name="Схема 3085"/>
          <p:cNvGraphicFramePr/>
          <p:nvPr>
            <p:extLst>
              <p:ext uri="{D42A27DB-BD31-4B8C-83A1-F6EECF244321}">
                <p14:modId xmlns:p14="http://schemas.microsoft.com/office/powerpoint/2010/main" val="3353946561"/>
              </p:ext>
            </p:extLst>
          </p:nvPr>
        </p:nvGraphicFramePr>
        <p:xfrm>
          <a:off x="457199" y="1048871"/>
          <a:ext cx="11444515" cy="50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97" name="Прямоугольник 3096"/>
          <p:cNvSpPr/>
          <p:nvPr/>
        </p:nvSpPr>
        <p:spPr>
          <a:xfrm>
            <a:off x="870857" y="116632"/>
            <a:ext cx="1010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Вопрос 1.Концепции финансового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188687"/>
            <a:ext cx="8955314" cy="7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4057" y="309279"/>
            <a:ext cx="10319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1. Концепция денежного потока (анализ дисконтируемого денежного потока)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378856"/>
            <a:ext cx="11464150" cy="54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48" y="6211667"/>
            <a:ext cx="3394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5378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D:\КФ_Подсчёт дене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9" y="4877890"/>
            <a:ext cx="16981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 воздуже день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9" y="687293"/>
            <a:ext cx="169817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454955"/>
            <a:ext cx="9978572" cy="62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57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0800"/>
            <a:ext cx="11737038" cy="5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0"/>
            <a:ext cx="5254171" cy="132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74171"/>
            <a:ext cx="11001627" cy="8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016001"/>
            <a:ext cx="11771085" cy="563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4" y="4615542"/>
            <a:ext cx="2380342" cy="224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339" y="232230"/>
            <a:ext cx="11905323" cy="72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3. Концепция временной ценности денежных средств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" y="895401"/>
            <a:ext cx="8886699" cy="29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86" y="4078513"/>
            <a:ext cx="2715976" cy="24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1" y="3875314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Суть действия этих причин достаточно очевидна. В силу </a:t>
            </a:r>
            <a:r>
              <a:rPr lang="ru-RU" b="1" dirty="0"/>
              <a:t>инфляции</a:t>
            </a:r>
            <a:r>
              <a:rPr lang="ru-RU" dirty="0"/>
              <a:t> происходит снижение покупательной способности денег. Поскольку в экономике практически не бывает </a:t>
            </a:r>
            <a:r>
              <a:rPr lang="ru-RU" dirty="0" err="1"/>
              <a:t>безрисковых</a:t>
            </a:r>
            <a:r>
              <a:rPr lang="ru-RU" dirty="0"/>
              <a:t> ситуаций, всегда существует ненулевая вероятность того, что по каким-либо причинам </a:t>
            </a:r>
            <a:r>
              <a:rPr lang="ru-RU" b="1" dirty="0"/>
              <a:t>ожидаемая к получению сумма </a:t>
            </a:r>
            <a:r>
              <a:rPr lang="ru-RU" dirty="0"/>
              <a:t>не будет получена. По сравнению с денежной суммой, которая, возможно, будет получена в будущем, та же самая сумма, имеющаяся в наличии в данный момент, может быть немедленно пущена в </a:t>
            </a:r>
            <a:r>
              <a:rPr lang="ru-RU" b="1" dirty="0"/>
              <a:t>оборот</a:t>
            </a:r>
            <a:r>
              <a:rPr lang="ru-RU" dirty="0"/>
              <a:t> и тем самым принесет дополнительный доход.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1" y="961510"/>
            <a:ext cx="2365829" cy="29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8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98" y="440443"/>
            <a:ext cx="10232987" cy="14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0286" y="1"/>
            <a:ext cx="11292114" cy="609599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                     4.Концепция стоимости капитала.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9" y="1151576"/>
            <a:ext cx="2303082" cy="558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740229"/>
            <a:ext cx="9477828" cy="61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910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738</Words>
  <Application>Microsoft Office PowerPoint</Application>
  <PresentationFormat>Широкоэкранный</PresentationFormat>
  <Paragraphs>75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Bookman Old Style</vt:lpstr>
      <vt:lpstr>Calibri</vt:lpstr>
      <vt:lpstr>Calibri Light</vt:lpstr>
      <vt:lpstr>Times New Roman</vt:lpstr>
      <vt:lpstr>Times New Roman CYR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200</cp:revision>
  <dcterms:created xsi:type="dcterms:W3CDTF">2016-03-13T21:05:59Z</dcterms:created>
  <dcterms:modified xsi:type="dcterms:W3CDTF">2021-01-29T07:25:23Z</dcterms:modified>
</cp:coreProperties>
</file>